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13716000" cx="24377650"/>
  <p:notesSz cx="6858000" cy="9144000"/>
  <p:embeddedFontLst>
    <p:embeddedFont>
      <p:font typeface="Roboto Thin"/>
      <p:regular r:id="rId43"/>
      <p:bold r:id="rId44"/>
      <p:italic r:id="rId45"/>
      <p:boldItalic r:id="rId46"/>
    </p:embeddedFont>
    <p:embeddedFont>
      <p:font typeface="Roboto Medium"/>
      <p:regular r:id="rId47"/>
      <p:bold r:id="rId48"/>
      <p:italic r:id="rId49"/>
      <p:boldItalic r:id="rId50"/>
    </p:embeddedFont>
    <p:embeddedFont>
      <p:font typeface="Roboto"/>
      <p:regular r:id="rId51"/>
      <p:bold r:id="rId52"/>
      <p:italic r:id="rId53"/>
      <p:boldItalic r:id="rId54"/>
    </p:embeddedFont>
    <p:embeddedFont>
      <p:font typeface="Amatic SC"/>
      <p:regular r:id="rId55"/>
      <p:bold r:id="rId56"/>
    </p:embeddedFont>
    <p:embeddedFont>
      <p:font typeface="Inconsolata"/>
      <p:regular r:id="rId57"/>
      <p:bold r:id="rId58"/>
    </p:embeddedFont>
    <p:embeddedFont>
      <p:font typeface="Poppins"/>
      <p:regular r:id="rId59"/>
      <p:bold r:id="rId60"/>
      <p:italic r:id="rId61"/>
      <p:boldItalic r:id="rId62"/>
    </p:embeddedFont>
    <p:embeddedFont>
      <p:font typeface="Lato Light"/>
      <p:regular r:id="rId63"/>
      <p:bold r:id="rId64"/>
      <p:italic r:id="rId65"/>
      <p:boldItalic r:id="rId66"/>
    </p:embeddedFont>
    <p:embeddedFont>
      <p:font typeface="Poppins Medium"/>
      <p:regular r:id="rId67"/>
      <p:bold r:id="rId68"/>
      <p:italic r:id="rId69"/>
      <p:boldItalic r:id="rId70"/>
    </p:embeddedFont>
    <p:embeddedFont>
      <p:font typeface="Roboto Light"/>
      <p:regular r:id="rId71"/>
      <p:bold r:id="rId72"/>
      <p:italic r:id="rId73"/>
      <p:boldItalic r:id="rId74"/>
    </p:embeddedFont>
    <p:embeddedFont>
      <p:font typeface="Helvetica Neue"/>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F6AB0C-DE6F-4411-814E-5C6CB4E92174}">
  <a:tblStyle styleId="{0CF6AB0C-DE6F-4411-814E-5C6CB4E921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font" Target="fonts/RobotoThin-bold.fntdata"/><Relationship Id="rId43" Type="http://schemas.openxmlformats.org/officeDocument/2006/relationships/font" Target="fonts/RobotoThin-regular.fntdata"/><Relationship Id="rId46" Type="http://schemas.openxmlformats.org/officeDocument/2006/relationships/font" Target="fonts/RobotoThin-boldItalic.fntdata"/><Relationship Id="rId45" Type="http://schemas.openxmlformats.org/officeDocument/2006/relationships/font" Target="fonts/RobotoThin-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Light-italic.fntdata"/><Relationship Id="rId72" Type="http://schemas.openxmlformats.org/officeDocument/2006/relationships/font" Target="fonts/RobotoLight-bold.fntdata"/><Relationship Id="rId31" Type="http://schemas.openxmlformats.org/officeDocument/2006/relationships/slide" Target="slides/slide23.xml"/><Relationship Id="rId75" Type="http://schemas.openxmlformats.org/officeDocument/2006/relationships/font" Target="fonts/HelveticaNeue-regular.fntdata"/><Relationship Id="rId30" Type="http://schemas.openxmlformats.org/officeDocument/2006/relationships/slide" Target="slides/slide22.xml"/><Relationship Id="rId74" Type="http://schemas.openxmlformats.org/officeDocument/2006/relationships/font" Target="fonts/RobotoLight-boldItalic.fntdata"/><Relationship Id="rId33" Type="http://schemas.openxmlformats.org/officeDocument/2006/relationships/slide" Target="slides/slide25.xml"/><Relationship Id="rId77" Type="http://schemas.openxmlformats.org/officeDocument/2006/relationships/font" Target="fonts/HelveticaNeue-italic.fntdata"/><Relationship Id="rId32" Type="http://schemas.openxmlformats.org/officeDocument/2006/relationships/slide" Target="slides/slide24.xml"/><Relationship Id="rId76" Type="http://schemas.openxmlformats.org/officeDocument/2006/relationships/font" Target="fonts/HelveticaNeue-bold.fntdata"/><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HelveticaNeue-boldItalic.fntdata"/><Relationship Id="rId71" Type="http://schemas.openxmlformats.org/officeDocument/2006/relationships/font" Target="fonts/RobotoLight-regular.fntdata"/><Relationship Id="rId70" Type="http://schemas.openxmlformats.org/officeDocument/2006/relationships/font" Target="fonts/PoppinsMedium-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2.xml"/><Relationship Id="rId64" Type="http://schemas.openxmlformats.org/officeDocument/2006/relationships/font" Target="fonts/LatoLight-bold.fntdata"/><Relationship Id="rId63" Type="http://schemas.openxmlformats.org/officeDocument/2006/relationships/font" Target="fonts/LatoLight-regular.fntdata"/><Relationship Id="rId22" Type="http://schemas.openxmlformats.org/officeDocument/2006/relationships/slide" Target="slides/slide14.xml"/><Relationship Id="rId66" Type="http://schemas.openxmlformats.org/officeDocument/2006/relationships/font" Target="fonts/LatoLight-boldItalic.fntdata"/><Relationship Id="rId21" Type="http://schemas.openxmlformats.org/officeDocument/2006/relationships/slide" Target="slides/slide13.xml"/><Relationship Id="rId65" Type="http://schemas.openxmlformats.org/officeDocument/2006/relationships/font" Target="fonts/LatoLight-italic.fntdata"/><Relationship Id="rId24" Type="http://schemas.openxmlformats.org/officeDocument/2006/relationships/slide" Target="slides/slide16.xml"/><Relationship Id="rId68" Type="http://schemas.openxmlformats.org/officeDocument/2006/relationships/font" Target="fonts/PoppinsMedium-bold.fntdata"/><Relationship Id="rId23" Type="http://schemas.openxmlformats.org/officeDocument/2006/relationships/slide" Target="slides/slide15.xml"/><Relationship Id="rId67" Type="http://schemas.openxmlformats.org/officeDocument/2006/relationships/font" Target="fonts/PoppinsMedium-regular.fntdata"/><Relationship Id="rId60" Type="http://schemas.openxmlformats.org/officeDocument/2006/relationships/font" Target="fonts/Poppins-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Medium-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regular.fntdata"/><Relationship Id="rId50" Type="http://schemas.openxmlformats.org/officeDocument/2006/relationships/font" Target="fonts/RobotoMedium-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3.xml"/><Relationship Id="rId55" Type="http://schemas.openxmlformats.org/officeDocument/2006/relationships/font" Target="fonts/AmaticSC-regular.fntdata"/><Relationship Id="rId10" Type="http://schemas.openxmlformats.org/officeDocument/2006/relationships/slide" Target="slides/slide2.xml"/><Relationship Id="rId54" Type="http://schemas.openxmlformats.org/officeDocument/2006/relationships/font" Target="fonts/Roboto-boldItalic.fntdata"/><Relationship Id="rId13" Type="http://schemas.openxmlformats.org/officeDocument/2006/relationships/slide" Target="slides/slide5.xml"/><Relationship Id="rId57" Type="http://schemas.openxmlformats.org/officeDocument/2006/relationships/font" Target="fonts/Inconsolata-regular.fntdata"/><Relationship Id="rId12" Type="http://schemas.openxmlformats.org/officeDocument/2006/relationships/slide" Target="slides/slide4.xml"/><Relationship Id="rId56" Type="http://schemas.openxmlformats.org/officeDocument/2006/relationships/font" Target="fonts/AmaticSC-bold.fntdata"/><Relationship Id="rId15" Type="http://schemas.openxmlformats.org/officeDocument/2006/relationships/slide" Target="slides/slide7.xml"/><Relationship Id="rId59" Type="http://schemas.openxmlformats.org/officeDocument/2006/relationships/font" Target="fonts/Poppins-regular.fntdata"/><Relationship Id="rId14" Type="http://schemas.openxmlformats.org/officeDocument/2006/relationships/slide" Target="slides/slide6.xml"/><Relationship Id="rId58" Type="http://schemas.openxmlformats.org/officeDocument/2006/relationships/font" Target="fonts/Inconsolata-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1" name="Google Shape;1411;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7" name="Google Shape;1477;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3" name="Google Shape;1503;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9" name="Google Shape;1539;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10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5.png"/><Relationship Id="rId4" Type="http://schemas.openxmlformats.org/officeDocument/2006/relationships/image" Target="../media/image9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0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9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0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9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2.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5.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1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1.png"/><Relationship Id="rId4" Type="http://schemas.openxmlformats.org/officeDocument/2006/relationships/image" Target="../media/image119.png"/><Relationship Id="rId5" Type="http://schemas.openxmlformats.org/officeDocument/2006/relationships/image" Target="../media/image1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8.png"/><Relationship Id="rId4" Type="http://schemas.openxmlformats.org/officeDocument/2006/relationships/image" Target="../media/image120.png"/><Relationship Id="rId5" Type="http://schemas.openxmlformats.org/officeDocument/2006/relationships/image" Target="../media/image123.png"/><Relationship Id="rId6" Type="http://schemas.openxmlformats.org/officeDocument/2006/relationships/image" Target="../media/image122.png"/><Relationship Id="rId7" Type="http://schemas.openxmlformats.org/officeDocument/2006/relationships/image" Target="../media/image1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1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31.png"/><Relationship Id="rId6" Type="http://schemas.openxmlformats.org/officeDocument/2006/relationships/image" Target="../media/image133.png"/><Relationship Id="rId7" Type="http://schemas.openxmlformats.org/officeDocument/2006/relationships/image" Target="../media/image1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8.png"/><Relationship Id="rId4" Type="http://schemas.openxmlformats.org/officeDocument/2006/relationships/image" Target="../media/image132.png"/><Relationship Id="rId5" Type="http://schemas.openxmlformats.org/officeDocument/2006/relationships/image" Target="../media/image134.png"/><Relationship Id="rId6" Type="http://schemas.openxmlformats.org/officeDocument/2006/relationships/image" Target="../media/image1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3.xml"/><Relationship Id="rId3" Type="http://schemas.openxmlformats.org/officeDocument/2006/relationships/image" Target="../media/image1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Carson Neidert</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pic>
        <p:nvPicPr>
          <p:cNvPr id="1396" name="Google Shape;1396;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7" name="Google Shape;1397;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8" name="Google Shape;1398;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99" name="Google Shape;1399;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5" name="Google Shape;1405;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6" name="Google Shape;1406;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7" name="Google Shape;1407;p93"/>
          <p:cNvGraphicFramePr/>
          <p:nvPr/>
        </p:nvGraphicFramePr>
        <p:xfrm>
          <a:off x="1190988" y="3493650"/>
          <a:ext cx="3000000" cy="3000000"/>
        </p:xfrm>
        <a:graphic>
          <a:graphicData uri="http://schemas.openxmlformats.org/drawingml/2006/table">
            <a:tbl>
              <a:tblPr>
                <a:noFill/>
                <a:tableStyleId>{0CF6AB0C-DE6F-4411-814E-5C6CB4E92174}</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Signature and Signature ID report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500">
                          <a:latin typeface="Roboto"/>
                          <a:ea typeface="Roboto"/>
                          <a:cs typeface="Roboto"/>
                          <a:sym typeface="Roboto"/>
                        </a:rPr>
                        <a:t>A report displaying the ID number linked to a specific Windows security event signature.</a:t>
                      </a:r>
                      <a:endParaRPr sz="45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Severity levels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providing a quick overview of Windows log severity levels, including the percentage difference between informational and high-severity events.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 and Failure Status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that detects suspicious levels of failed activities on the server while also displaying the success status of events.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14" name="Google Shape;1414;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5" name="Google Shape;1415;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6" name="Google Shape;1416;p94"/>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4"/>
          <p:cNvSpPr/>
          <p:nvPr/>
        </p:nvSpPr>
        <p:spPr>
          <a:xfrm>
            <a:off x="6900800"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0" name="Google Shape;1420;p94"/>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421" name="Google Shape;1421;p94"/>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422" name="Google Shape;1422;p94"/>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423" name="Google Shape;1423;p94" title="Signature and signature ID report.png"/>
          <p:cNvPicPr preferRelativeResize="0"/>
          <p:nvPr/>
        </p:nvPicPr>
        <p:blipFill>
          <a:blip r:embed="rId3">
            <a:alphaModFix/>
          </a:blip>
          <a:stretch>
            <a:fillRect/>
          </a:stretch>
        </p:blipFill>
        <p:spPr>
          <a:xfrm>
            <a:off x="2266894" y="3230469"/>
            <a:ext cx="9477674" cy="4040401"/>
          </a:xfrm>
          <a:prstGeom prst="rect">
            <a:avLst/>
          </a:prstGeom>
          <a:noFill/>
          <a:ln>
            <a:noFill/>
          </a:ln>
        </p:spPr>
      </p:pic>
      <p:pic>
        <p:nvPicPr>
          <p:cNvPr id="1424" name="Google Shape;1424;p94" title="Severity Levels report.png"/>
          <p:cNvPicPr preferRelativeResize="0"/>
          <p:nvPr/>
        </p:nvPicPr>
        <p:blipFill>
          <a:blip r:embed="rId4">
            <a:alphaModFix/>
          </a:blip>
          <a:stretch>
            <a:fillRect/>
          </a:stretch>
        </p:blipFill>
        <p:spPr>
          <a:xfrm>
            <a:off x="13704450" y="3230475"/>
            <a:ext cx="9704650" cy="4040400"/>
          </a:xfrm>
          <a:prstGeom prst="rect">
            <a:avLst/>
          </a:prstGeom>
          <a:noFill/>
          <a:ln>
            <a:noFill/>
          </a:ln>
        </p:spPr>
      </p:pic>
      <p:pic>
        <p:nvPicPr>
          <p:cNvPr id="1425" name="Google Shape;1425;p94" title="Success and failure status report.png"/>
          <p:cNvPicPr preferRelativeResize="0"/>
          <p:nvPr/>
        </p:nvPicPr>
        <p:blipFill>
          <a:blip r:embed="rId5">
            <a:alphaModFix/>
          </a:blip>
          <a:stretch>
            <a:fillRect/>
          </a:stretch>
        </p:blipFill>
        <p:spPr>
          <a:xfrm>
            <a:off x="7534513" y="8468775"/>
            <a:ext cx="9477674" cy="415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1" name="Google Shape;143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2" name="Google Shape;1432;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3" name="Google Shape;1433;p95"/>
          <p:cNvGraphicFramePr/>
          <p:nvPr/>
        </p:nvGraphicFramePr>
        <p:xfrm>
          <a:off x="1296213" y="3863700"/>
          <a:ext cx="3000000" cy="3000000"/>
        </p:xfrm>
        <a:graphic>
          <a:graphicData uri="http://schemas.openxmlformats.org/drawingml/2006/table">
            <a:tbl>
              <a:tblPr>
                <a:noFill/>
                <a:tableStyleId>{0CF6AB0C-DE6F-4411-814E-5C6CB4E92174}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Failed Windows Activity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The threshold of the failed Windows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6</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4" name="Google Shape;1434;p95"/>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a:t>
            </a:r>
            <a:r>
              <a:rPr lang="en-US" sz="4200"/>
              <a:t> average for the alert baseline was around 6 failed Windows activity per hour and did not ever exceed more than 10 failed </a:t>
            </a:r>
            <a:r>
              <a:rPr lang="en-US" sz="4200"/>
              <a:t>activities</a:t>
            </a:r>
            <a:r>
              <a:rPr lang="en-US" sz="4200"/>
              <a:t> per hour so exceeding more than 12 failed alerts would deem suspicious activity.</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0" name="Google Shape;1440;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1" name="Google Shape;1441;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2" name="Google Shape;1442;p96"/>
          <p:cNvGraphicFramePr/>
          <p:nvPr/>
        </p:nvGraphicFramePr>
        <p:xfrm>
          <a:off x="1296213" y="3863700"/>
          <a:ext cx="3000000" cy="3000000"/>
        </p:xfrm>
        <a:graphic>
          <a:graphicData uri="http://schemas.openxmlformats.org/drawingml/2006/table">
            <a:tbl>
              <a:tblPr>
                <a:noFill/>
                <a:tableStyleId>{0CF6AB0C-DE6F-4411-814E-5C6CB4E92174}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An account was </a:t>
                      </a:r>
                      <a:r>
                        <a:rPr lang="en-US" sz="4400">
                          <a:latin typeface="Roboto"/>
                          <a:ea typeface="Roboto"/>
                          <a:cs typeface="Roboto"/>
                          <a:sym typeface="Roboto"/>
                        </a:rPr>
                        <a:t>successfully</a:t>
                      </a:r>
                      <a:r>
                        <a:rPr lang="en-US" sz="4400">
                          <a:latin typeface="Roboto"/>
                          <a:ea typeface="Roboto"/>
                          <a:cs typeface="Roboto"/>
                          <a:sym typeface="Roboto"/>
                        </a:rPr>
                        <a:t> logged on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The threshold of a successful logon by user accounts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3" name="Google Shape;1443;p96"/>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average for successful logins by user accounts is around 12 per hour with 21 logins being the highest amount of logins in 1 hour so I made the the alert threshold 27 logins per hour as that would raise concerns of suspicious activity.</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9" name="Google Shape;1449;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0" name="Google Shape;1450;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1" name="Google Shape;1451;p97"/>
          <p:cNvGraphicFramePr/>
          <p:nvPr/>
        </p:nvGraphicFramePr>
        <p:xfrm>
          <a:off x="1296213" y="3863700"/>
          <a:ext cx="3000000" cy="3000000"/>
        </p:xfrm>
        <a:graphic>
          <a:graphicData uri="http://schemas.openxmlformats.org/drawingml/2006/table">
            <a:tbl>
              <a:tblPr>
                <a:noFill/>
                <a:tableStyleId>{0CF6AB0C-DE6F-4411-814E-5C6CB4E92174}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 user account was deleted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The threshold of a successful logon by user accounts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2" name="Google Shape;1452;p97"/>
          <p:cNvSpPr txBox="1"/>
          <p:nvPr/>
        </p:nvSpPr>
        <p:spPr>
          <a:xfrm>
            <a:off x="2697975" y="8686100"/>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average for user </a:t>
            </a:r>
            <a:r>
              <a:rPr lang="en-US" sz="4200"/>
              <a:t>accounts</a:t>
            </a:r>
            <a:r>
              <a:rPr lang="en-US" sz="4200"/>
              <a:t> being deleted is 13 per hour so I determined that as my baseline then </a:t>
            </a:r>
            <a:r>
              <a:rPr lang="en-US" sz="4200"/>
              <a:t>proceeded</a:t>
            </a:r>
            <a:r>
              <a:rPr lang="en-US" sz="4200"/>
              <a:t> to set my alert threshold as 30 for each hour as that would cause concern for suspicious </a:t>
            </a:r>
            <a:r>
              <a:rPr lang="en-US" sz="4200"/>
              <a:t>activity</a:t>
            </a:r>
            <a:r>
              <a:rPr lang="en-US" sz="4200"/>
              <a:t> since the highest amount of deleted accounts never exceeded 22.</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59" name="Google Shape;1459;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0" name="Google Shape;1460;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61" name="Google Shape;1461;p98"/>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98"/>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98"/>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98"/>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9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66" name="Google Shape;1466;p9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467" name="Google Shape;1467;p98"/>
          <p:cNvSpPr txBox="1"/>
          <p:nvPr/>
        </p:nvSpPr>
        <p:spPr>
          <a:xfrm>
            <a:off x="16907775" y="48504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468" name="Google Shape;1468;p98"/>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469" name="Google Shape;1469;p98"/>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470" name="Google Shape;1470;p98" title="signature field dashboard.png"/>
          <p:cNvPicPr preferRelativeResize="0"/>
          <p:nvPr/>
        </p:nvPicPr>
        <p:blipFill>
          <a:blip r:embed="rId3">
            <a:alphaModFix/>
          </a:blip>
          <a:stretch>
            <a:fillRect/>
          </a:stretch>
        </p:blipFill>
        <p:spPr>
          <a:xfrm>
            <a:off x="1832750" y="3377000"/>
            <a:ext cx="10129326" cy="3778350"/>
          </a:xfrm>
          <a:prstGeom prst="rect">
            <a:avLst/>
          </a:prstGeom>
          <a:noFill/>
          <a:ln>
            <a:noFill/>
          </a:ln>
        </p:spPr>
      </p:pic>
      <p:pic>
        <p:nvPicPr>
          <p:cNvPr id="1471" name="Google Shape;1471;p98" title="user field dashboard.png"/>
          <p:cNvPicPr preferRelativeResize="0"/>
          <p:nvPr/>
        </p:nvPicPr>
        <p:blipFill>
          <a:blip r:embed="rId4">
            <a:alphaModFix/>
          </a:blip>
          <a:stretch>
            <a:fillRect/>
          </a:stretch>
        </p:blipFill>
        <p:spPr>
          <a:xfrm>
            <a:off x="13617475" y="3377000"/>
            <a:ext cx="9862177" cy="3778350"/>
          </a:xfrm>
          <a:prstGeom prst="rect">
            <a:avLst/>
          </a:prstGeom>
          <a:noFill/>
          <a:ln>
            <a:noFill/>
          </a:ln>
        </p:spPr>
      </p:pic>
      <p:pic>
        <p:nvPicPr>
          <p:cNvPr id="1472" name="Google Shape;1472;p98" title="Counts of different signatures dashboard.png"/>
          <p:cNvPicPr preferRelativeResize="0"/>
          <p:nvPr/>
        </p:nvPicPr>
        <p:blipFill>
          <a:blip r:embed="rId5">
            <a:alphaModFix/>
          </a:blip>
          <a:stretch>
            <a:fillRect/>
          </a:stretch>
        </p:blipFill>
        <p:spPr>
          <a:xfrm>
            <a:off x="1761625" y="8552800"/>
            <a:ext cx="10298999" cy="3871125"/>
          </a:xfrm>
          <a:prstGeom prst="rect">
            <a:avLst/>
          </a:prstGeom>
          <a:noFill/>
          <a:ln>
            <a:noFill/>
          </a:ln>
        </p:spPr>
      </p:pic>
      <p:pic>
        <p:nvPicPr>
          <p:cNvPr id="1473" name="Google Shape;1473;p98" title="count of different users dashboard.png"/>
          <p:cNvPicPr preferRelativeResize="0"/>
          <p:nvPr/>
        </p:nvPicPr>
        <p:blipFill>
          <a:blip r:embed="rId6">
            <a:alphaModFix/>
          </a:blip>
          <a:stretch>
            <a:fillRect/>
          </a:stretch>
        </p:blipFill>
        <p:spPr>
          <a:xfrm>
            <a:off x="13617475" y="8552800"/>
            <a:ext cx="9862176" cy="3871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80" name="Google Shape;1480;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1" name="Google Shape;1481;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82" name="Google Shape;1482;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83" name="Google Shape;1483;p99"/>
          <p:cNvPicPr preferRelativeResize="0"/>
          <p:nvPr/>
        </p:nvPicPr>
        <p:blipFill>
          <a:blip r:embed="rId3">
            <a:alphaModFix/>
          </a:blip>
          <a:stretch>
            <a:fillRect/>
          </a:stretch>
        </p:blipFill>
        <p:spPr>
          <a:xfrm>
            <a:off x="1024750" y="2064975"/>
            <a:ext cx="21579052" cy="10586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pic>
        <p:nvPicPr>
          <p:cNvPr id="1488" name="Google Shape;1488;p10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89" name="Google Shape;1489;p10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90" name="Google Shape;1490;p100"/>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91" name="Google Shape;1491;p100"/>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97" name="Google Shape;1497;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8" name="Google Shape;1498;p10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we </a:t>
            </a: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99" name="Google Shape;1499;p101"/>
          <p:cNvGraphicFramePr/>
          <p:nvPr/>
        </p:nvGraphicFramePr>
        <p:xfrm>
          <a:off x="1191013" y="5097125"/>
          <a:ext cx="3000000" cy="3000000"/>
        </p:xfrm>
        <a:graphic>
          <a:graphicData uri="http://schemas.openxmlformats.org/drawingml/2006/table">
            <a:tbl>
              <a:tblPr>
                <a:noFill/>
                <a:tableStyleId>{0CF6AB0C-DE6F-4411-814E-5C6CB4E92174}</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Different HTTP </a:t>
                      </a:r>
                      <a:r>
                        <a:rPr lang="en-US" sz="4400">
                          <a:latin typeface="Roboto"/>
                          <a:ea typeface="Roboto"/>
                          <a:cs typeface="Roboto"/>
                          <a:sym typeface="Roboto"/>
                        </a:rPr>
                        <a:t>methods</a:t>
                      </a:r>
                      <a:r>
                        <a:rPr lang="en-US" sz="4400">
                          <a:latin typeface="Roboto"/>
                          <a:ea typeface="Roboto"/>
                          <a:cs typeface="Roboto"/>
                          <a:sym typeface="Roboto"/>
                        </a:rPr>
                        <a:t> report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containing the different HTTP methods that have been requested by VSI's web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Suspicious Domain’s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The top 10 domain's for VSI's Apache web server to help identify suspicious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response </a:t>
                      </a:r>
                      <a:r>
                        <a:rPr lang="en-US" sz="4400">
                          <a:latin typeface="Roboto"/>
                          <a:ea typeface="Roboto"/>
                          <a:cs typeface="Roboto"/>
                          <a:sym typeface="Roboto"/>
                        </a:rPr>
                        <a:t>code</a:t>
                      </a:r>
                      <a:r>
                        <a:rPr lang="en-US" sz="4400">
                          <a:latin typeface="Roboto"/>
                          <a:ea typeface="Roboto"/>
                          <a:cs typeface="Roboto"/>
                          <a:sym typeface="Roboto"/>
                        </a:rPr>
                        <a:t> count 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 report of the count of HTTP response codes that will provide insight into any suspicious levels of HTTP responses.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06" name="Google Shape;1506;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7" name="Google Shape;1507;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08" name="Google Shape;1508;p102"/>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02"/>
          <p:cNvSpPr/>
          <p:nvPr/>
        </p:nvSpPr>
        <p:spPr>
          <a:xfrm>
            <a:off x="7723100" y="8346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02"/>
          <p:cNvSpPr/>
          <p:nvPr/>
        </p:nvSpPr>
        <p:spPr>
          <a:xfrm>
            <a:off x="13347275" y="2907213"/>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12" name="Google Shape;1512;p102"/>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513" name="Google Shape;1513;p102"/>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514" name="Google Shape;1514;p102"/>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515" name="Google Shape;1515;p102" title="http methods report.png"/>
          <p:cNvPicPr preferRelativeResize="0"/>
          <p:nvPr/>
        </p:nvPicPr>
        <p:blipFill>
          <a:blip r:embed="rId3">
            <a:alphaModFix/>
          </a:blip>
          <a:stretch>
            <a:fillRect/>
          </a:stretch>
        </p:blipFill>
        <p:spPr>
          <a:xfrm>
            <a:off x="1779738" y="3231925"/>
            <a:ext cx="10227287" cy="3914624"/>
          </a:xfrm>
          <a:prstGeom prst="rect">
            <a:avLst/>
          </a:prstGeom>
          <a:noFill/>
          <a:ln>
            <a:noFill/>
          </a:ln>
        </p:spPr>
      </p:pic>
      <p:pic>
        <p:nvPicPr>
          <p:cNvPr id="1516" name="Google Shape;1516;p102" title="suspicious domain report.png"/>
          <p:cNvPicPr preferRelativeResize="0"/>
          <p:nvPr/>
        </p:nvPicPr>
        <p:blipFill>
          <a:blip r:embed="rId4">
            <a:alphaModFix/>
          </a:blip>
          <a:stretch>
            <a:fillRect/>
          </a:stretch>
        </p:blipFill>
        <p:spPr>
          <a:xfrm>
            <a:off x="13451125" y="3231925"/>
            <a:ext cx="9906051" cy="3975875"/>
          </a:xfrm>
          <a:prstGeom prst="rect">
            <a:avLst/>
          </a:prstGeom>
          <a:noFill/>
          <a:ln>
            <a:noFill/>
          </a:ln>
        </p:spPr>
      </p:pic>
      <p:pic>
        <p:nvPicPr>
          <p:cNvPr id="1517" name="Google Shape;1517;p102" title="HTTP response code count.png"/>
          <p:cNvPicPr preferRelativeResize="0"/>
          <p:nvPr/>
        </p:nvPicPr>
        <p:blipFill>
          <a:blip r:embed="rId5">
            <a:alphaModFix/>
          </a:blip>
          <a:stretch>
            <a:fillRect/>
          </a:stretch>
        </p:blipFill>
        <p:spPr>
          <a:xfrm>
            <a:off x="7886150" y="8848412"/>
            <a:ext cx="10419002" cy="37443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23" name="Google Shape;1523;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4" name="Google Shape;1524;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25" name="Google Shape;1525;p103"/>
          <p:cNvGraphicFramePr/>
          <p:nvPr/>
        </p:nvGraphicFramePr>
        <p:xfrm>
          <a:off x="1296213" y="3863700"/>
          <a:ext cx="3000000" cy="3000000"/>
        </p:xfrm>
        <a:graphic>
          <a:graphicData uri="http://schemas.openxmlformats.org/drawingml/2006/table">
            <a:tbl>
              <a:tblPr>
                <a:noFill/>
                <a:tableStyleId>{0CF6AB0C-DE6F-4411-814E-5C6CB4E92174}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l">
                        <a:spcBef>
                          <a:spcPts val="0"/>
                        </a:spcBef>
                        <a:spcAft>
                          <a:spcPts val="0"/>
                        </a:spcAft>
                        <a:buNone/>
                      </a:pPr>
                      <a:r>
                        <a:rPr lang="en-US" sz="4400">
                          <a:latin typeface="Roboto"/>
                          <a:ea typeface="Roboto"/>
                          <a:cs typeface="Roboto"/>
                          <a:sym typeface="Roboto"/>
                        </a:rPr>
                        <a:t>BaselineForHourlyActivityOutUSA</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We have decided that the baseline for hourly activity outside of the US will be 90 logs per hour.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90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26" name="Google Shape;1526;p103"/>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After </a:t>
            </a:r>
            <a:r>
              <a:rPr lang="en-US" sz="4200"/>
              <a:t>reviewing apache logs and filtering for events outside of the united states we feel comfortable setting at 90 event baseline with a 110 event threshold as any value greater than 110 would be cause for concern as it is anomalous</a:t>
            </a:r>
            <a:r>
              <a:rPr b="1" lang="en-US" sz="4200"/>
              <a:t>. </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32" name="Google Shape;1532;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3" name="Google Shape;1533;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34" name="Google Shape;1534;p104"/>
          <p:cNvGraphicFramePr/>
          <p:nvPr/>
        </p:nvGraphicFramePr>
        <p:xfrm>
          <a:off x="1296213" y="3863700"/>
          <a:ext cx="3000000" cy="3000000"/>
        </p:xfrm>
        <a:graphic>
          <a:graphicData uri="http://schemas.openxmlformats.org/drawingml/2006/table">
            <a:tbl>
              <a:tblPr>
                <a:noFill/>
                <a:tableStyleId>{0CF6AB0C-DE6F-4411-814E-5C6CB4E92174}</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l">
                        <a:spcBef>
                          <a:spcPts val="0"/>
                        </a:spcBef>
                        <a:spcAft>
                          <a:spcPts val="0"/>
                        </a:spcAft>
                        <a:buNone/>
                      </a:pPr>
                      <a:r>
                        <a:rPr lang="en-US" sz="4400">
                          <a:latin typeface="Roboto"/>
                          <a:ea typeface="Roboto"/>
                          <a:cs typeface="Roboto"/>
                          <a:sym typeface="Roboto"/>
                        </a:rPr>
                        <a:t>HTTP_POST_BASELINE</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Baseline has been set to 3 HTTP POSTS per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35" name="Google Shape;1535;p104"/>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Upon reviewing the HTTP Post response methods per hour we have determined that 3 posts per hour is a justifiable baseline as most events fall between 0-4. We established our threshold at 5 as we believe anything that reaches that threshold is cause for concern</a:t>
            </a:r>
            <a:endParaRPr sz="4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42" name="Google Shape;1542;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3" name="Google Shape;1543;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44" name="Google Shape;1544;p105"/>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05"/>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05"/>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5"/>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49" name="Google Shape;1549;p105"/>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50" name="Google Shape;1550;p105"/>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51" name="Google Shape;1551;p105"/>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a:t>
            </a:r>
            <a:endParaRPr sz="4000"/>
          </a:p>
        </p:txBody>
      </p:sp>
      <p:sp>
        <p:nvSpPr>
          <p:cNvPr id="1552" name="Google Shape;1552;p105"/>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53" name="Google Shape;1553;p105"/>
          <p:cNvPicPr preferRelativeResize="0"/>
          <p:nvPr/>
        </p:nvPicPr>
        <p:blipFill>
          <a:blip r:embed="rId3">
            <a:alphaModFix/>
          </a:blip>
          <a:stretch>
            <a:fillRect/>
          </a:stretch>
        </p:blipFill>
        <p:spPr>
          <a:xfrm>
            <a:off x="1490825" y="3496950"/>
            <a:ext cx="10419000" cy="3483275"/>
          </a:xfrm>
          <a:prstGeom prst="rect">
            <a:avLst/>
          </a:prstGeom>
          <a:noFill/>
          <a:ln>
            <a:noFill/>
          </a:ln>
        </p:spPr>
      </p:pic>
      <p:pic>
        <p:nvPicPr>
          <p:cNvPr id="1554" name="Google Shape;1554;p105"/>
          <p:cNvPicPr preferRelativeResize="0"/>
          <p:nvPr/>
        </p:nvPicPr>
        <p:blipFill>
          <a:blip r:embed="rId4">
            <a:alphaModFix/>
          </a:blip>
          <a:stretch>
            <a:fillRect/>
          </a:stretch>
        </p:blipFill>
        <p:spPr>
          <a:xfrm>
            <a:off x="13647295" y="3752675"/>
            <a:ext cx="9983351" cy="2971800"/>
          </a:xfrm>
          <a:prstGeom prst="rect">
            <a:avLst/>
          </a:prstGeom>
          <a:noFill/>
          <a:ln>
            <a:noFill/>
          </a:ln>
        </p:spPr>
      </p:pic>
      <p:pic>
        <p:nvPicPr>
          <p:cNvPr id="1555" name="Google Shape;1555;p105"/>
          <p:cNvPicPr preferRelativeResize="0"/>
          <p:nvPr/>
        </p:nvPicPr>
        <p:blipFill>
          <a:blip r:embed="rId5">
            <a:alphaModFix/>
          </a:blip>
          <a:stretch>
            <a:fillRect/>
          </a:stretch>
        </p:blipFill>
        <p:spPr>
          <a:xfrm>
            <a:off x="1520825" y="8429763"/>
            <a:ext cx="4404599" cy="3876125"/>
          </a:xfrm>
          <a:prstGeom prst="rect">
            <a:avLst/>
          </a:prstGeom>
          <a:noFill/>
          <a:ln>
            <a:noFill/>
          </a:ln>
        </p:spPr>
      </p:pic>
      <p:pic>
        <p:nvPicPr>
          <p:cNvPr id="1556" name="Google Shape;1556;p105"/>
          <p:cNvPicPr preferRelativeResize="0"/>
          <p:nvPr/>
        </p:nvPicPr>
        <p:blipFill>
          <a:blip r:embed="rId6">
            <a:alphaModFix/>
          </a:blip>
          <a:stretch>
            <a:fillRect/>
          </a:stretch>
        </p:blipFill>
        <p:spPr>
          <a:xfrm>
            <a:off x="13804482" y="9274125"/>
            <a:ext cx="9384574" cy="2295525"/>
          </a:xfrm>
          <a:prstGeom prst="rect">
            <a:avLst/>
          </a:prstGeom>
          <a:noFill/>
          <a:ln>
            <a:noFill/>
          </a:ln>
        </p:spPr>
      </p:pic>
      <p:pic>
        <p:nvPicPr>
          <p:cNvPr id="1557" name="Google Shape;1557;p105"/>
          <p:cNvPicPr preferRelativeResize="0"/>
          <p:nvPr/>
        </p:nvPicPr>
        <p:blipFill>
          <a:blip r:embed="rId7">
            <a:alphaModFix/>
          </a:blip>
          <a:stretch>
            <a:fillRect/>
          </a:stretch>
        </p:blipFill>
        <p:spPr>
          <a:xfrm>
            <a:off x="6625900" y="8626188"/>
            <a:ext cx="3968450" cy="3483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pic>
        <p:nvPicPr>
          <p:cNvPr id="1562" name="Google Shape;1562;p10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63" name="Google Shape;1563;p10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64" name="Google Shape;1564;p106"/>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65" name="Google Shape;1565;p106"/>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71" name="Google Shape;1571;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2" name="Google Shape;1572;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Our analysis of the attack logs revealed a significant spike in High severity events, increasing by 782. Additionally, the Windows failed activities report showed fewer failures and more successful events, suggesting that the attacker gained increased access compared to normal Windows activity logs. This indicates a potential compromise with higher success in bypassing security measures.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78" name="Google Shape;1578;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9" name="Google Shape;1579;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Our Failed Windows Activity alert showed a significant spike at 8 AM on Wednesday, March 25, 2020, with 35 events, surpassing the alert threshold of 12. Additionally, the successful logon alert flagged 273 logins for user_j between 11 AM and 12 PM, exceeding the threshold of 27. Since no anomalies were found in the user deleted alert, the analysis confirms that our alert thresholds were correctly set.</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85" name="Google Shape;1585;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6" name="Google Shape;1586;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463550" lvl="0" marL="914400" rtl="0" algn="l">
              <a:lnSpc>
                <a:spcPct val="115000"/>
              </a:lnSpc>
              <a:spcBef>
                <a:spcPts val="1000"/>
              </a:spcBef>
              <a:spcAft>
                <a:spcPts val="0"/>
              </a:spcAft>
              <a:buClr>
                <a:schemeClr val="dk1"/>
              </a:buClr>
              <a:buSzPts val="3700"/>
              <a:buChar char="●"/>
            </a:pPr>
            <a:r>
              <a:rPr lang="en-US">
                <a:solidFill>
                  <a:schemeClr val="dk1"/>
                </a:solidFill>
              </a:rPr>
              <a:t>Analysis of the signature time chart revealed a sharp rise in account lockouts, successful logins, and password reset attempts, indicating a potential brute force attack with possible successful access. These events peaked at 1,258, 896, and 196 occurrences between 1 AM and 1 PM, with user_a, user_k, and user_j showing unusual activity surges. While bar, pie, and graph charts confirm these anomalies, they also suggest higher event counts than the time chart, highlighting potential discrepancies in the data.</a:t>
            </a:r>
            <a:endParaRPr>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592" name="Google Shape;1592;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93" name="Google Shape;1593;p110"/>
          <p:cNvPicPr preferRelativeResize="0"/>
          <p:nvPr/>
        </p:nvPicPr>
        <p:blipFill>
          <a:blip r:embed="rId3">
            <a:alphaModFix/>
          </a:blip>
          <a:stretch>
            <a:fillRect/>
          </a:stretch>
        </p:blipFill>
        <p:spPr>
          <a:xfrm>
            <a:off x="6258850" y="1795313"/>
            <a:ext cx="11320825" cy="3831851"/>
          </a:xfrm>
          <a:prstGeom prst="rect">
            <a:avLst/>
          </a:prstGeom>
          <a:noFill/>
          <a:ln>
            <a:noFill/>
          </a:ln>
        </p:spPr>
      </p:pic>
      <p:pic>
        <p:nvPicPr>
          <p:cNvPr id="1594" name="Google Shape;1594;p110"/>
          <p:cNvPicPr preferRelativeResize="0"/>
          <p:nvPr/>
        </p:nvPicPr>
        <p:blipFill>
          <a:blip r:embed="rId4">
            <a:alphaModFix/>
          </a:blip>
          <a:stretch>
            <a:fillRect/>
          </a:stretch>
        </p:blipFill>
        <p:spPr>
          <a:xfrm>
            <a:off x="0" y="5999275"/>
            <a:ext cx="11721798" cy="3285175"/>
          </a:xfrm>
          <a:prstGeom prst="rect">
            <a:avLst/>
          </a:prstGeom>
          <a:noFill/>
          <a:ln>
            <a:noFill/>
          </a:ln>
        </p:spPr>
      </p:pic>
      <p:pic>
        <p:nvPicPr>
          <p:cNvPr id="1595" name="Google Shape;1595;p110"/>
          <p:cNvPicPr preferRelativeResize="0"/>
          <p:nvPr/>
        </p:nvPicPr>
        <p:blipFill>
          <a:blip r:embed="rId5">
            <a:alphaModFix/>
          </a:blip>
          <a:stretch>
            <a:fillRect/>
          </a:stretch>
        </p:blipFill>
        <p:spPr>
          <a:xfrm>
            <a:off x="12041500" y="6096450"/>
            <a:ext cx="12336151" cy="3285175"/>
          </a:xfrm>
          <a:prstGeom prst="rect">
            <a:avLst/>
          </a:prstGeom>
          <a:noFill/>
          <a:ln>
            <a:noFill/>
          </a:ln>
        </p:spPr>
      </p:pic>
      <p:pic>
        <p:nvPicPr>
          <p:cNvPr id="1596" name="Google Shape;1596;p110"/>
          <p:cNvPicPr preferRelativeResize="0"/>
          <p:nvPr/>
        </p:nvPicPr>
        <p:blipFill>
          <a:blip r:embed="rId6">
            <a:alphaModFix/>
          </a:blip>
          <a:stretch>
            <a:fillRect/>
          </a:stretch>
        </p:blipFill>
        <p:spPr>
          <a:xfrm>
            <a:off x="200488" y="9779675"/>
            <a:ext cx="11320826" cy="3103108"/>
          </a:xfrm>
          <a:prstGeom prst="rect">
            <a:avLst/>
          </a:prstGeom>
          <a:noFill/>
          <a:ln>
            <a:noFill/>
          </a:ln>
        </p:spPr>
      </p:pic>
      <p:pic>
        <p:nvPicPr>
          <p:cNvPr id="1597" name="Google Shape;1597;p110"/>
          <p:cNvPicPr preferRelativeResize="0"/>
          <p:nvPr/>
        </p:nvPicPr>
        <p:blipFill>
          <a:blip r:embed="rId7">
            <a:alphaModFix/>
          </a:blip>
          <a:stretch>
            <a:fillRect/>
          </a:stretch>
        </p:blipFill>
        <p:spPr>
          <a:xfrm>
            <a:off x="12516271" y="9850900"/>
            <a:ext cx="11451918" cy="3103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03" name="Google Shape;1603;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4" name="Google Shape;1604;p111"/>
          <p:cNvSpPr txBox="1"/>
          <p:nvPr>
            <p:ph idx="3" type="body"/>
          </p:nvPr>
        </p:nvSpPr>
        <p:spPr>
          <a:xfrm>
            <a:off x="1520825" y="23878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There was a significant rise in HTTP POST requests in the Apache logs, which could indicate malicious activity since POST requests are used to send data to a server. Analyzing the referral domains showed no suspicious sources. However, a deeper look at response codes revealed a spike in HTTP 400 (Bad Request) errors and a drop in HTTP 200 (OK) responses. This pattern suggests possible brute force attacks, as repeated failed attempts to authenticate or interact with the server often lead to 400 errors.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10" name="Google Shape;1610;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1" name="Google Shape;1611;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We detected a major spike in traffic from Kyiv and other regions in Ukraine, with 937 incidents in three hours—far exceeding our alert threshold of 110. This anomaly triggered an automatic alert, allowing for a swift response to mitigate potential risks. Similarly, our HTTP POST alert showed unusual activity, but since the threshold is only 5, the extreme increase suggests the threshold remains appropriately set.</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17" name="Google Shape;1617;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8" name="Google Shape;1618;p113"/>
          <p:cNvSpPr txBox="1"/>
          <p:nvPr>
            <p:ph idx="3" type="body"/>
          </p:nvPr>
        </p:nvSpPr>
        <p:spPr>
          <a:xfrm>
            <a:off x="717425" y="23878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An analysis of the Apache web monitoring dashboard showed a spike in GET and POST requests between 6:00 PM and 9:00 PM, with POST requests peaking at 1,296 during the suspected attack. A large portion of the traffic came from Ukraine, especially Kyiv, which recorded 438 events. The sharp increase in activity targeting the /VSI_account_logon.php endpoint suggests a possible PHP injection attempt, likely executed through an automated script.</a:t>
            </a:r>
            <a:endParaRPr sz="4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a:t>
            </a:r>
            <a:endParaRPr/>
          </a:p>
        </p:txBody>
      </p:sp>
      <p:sp>
        <p:nvSpPr>
          <p:cNvPr id="1624" name="Google Shape;1624;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25" name="Google Shape;1625;p114"/>
          <p:cNvPicPr preferRelativeResize="0"/>
          <p:nvPr/>
        </p:nvPicPr>
        <p:blipFill>
          <a:blip r:embed="rId3">
            <a:alphaModFix/>
          </a:blip>
          <a:stretch>
            <a:fillRect/>
          </a:stretch>
        </p:blipFill>
        <p:spPr>
          <a:xfrm>
            <a:off x="5445563" y="2235538"/>
            <a:ext cx="12994300" cy="3515300"/>
          </a:xfrm>
          <a:prstGeom prst="rect">
            <a:avLst/>
          </a:prstGeom>
          <a:noFill/>
          <a:ln>
            <a:noFill/>
          </a:ln>
        </p:spPr>
      </p:pic>
      <p:pic>
        <p:nvPicPr>
          <p:cNvPr id="1626" name="Google Shape;1626;p114"/>
          <p:cNvPicPr preferRelativeResize="0"/>
          <p:nvPr/>
        </p:nvPicPr>
        <p:blipFill>
          <a:blip r:embed="rId4">
            <a:alphaModFix/>
          </a:blip>
          <a:stretch>
            <a:fillRect/>
          </a:stretch>
        </p:blipFill>
        <p:spPr>
          <a:xfrm>
            <a:off x="0" y="6714649"/>
            <a:ext cx="12054851" cy="3144176"/>
          </a:xfrm>
          <a:prstGeom prst="rect">
            <a:avLst/>
          </a:prstGeom>
          <a:noFill/>
          <a:ln>
            <a:noFill/>
          </a:ln>
        </p:spPr>
      </p:pic>
      <p:pic>
        <p:nvPicPr>
          <p:cNvPr id="1627" name="Google Shape;1627;p114"/>
          <p:cNvPicPr preferRelativeResize="0"/>
          <p:nvPr/>
        </p:nvPicPr>
        <p:blipFill>
          <a:blip r:embed="rId5">
            <a:alphaModFix/>
          </a:blip>
          <a:stretch>
            <a:fillRect/>
          </a:stretch>
        </p:blipFill>
        <p:spPr>
          <a:xfrm>
            <a:off x="13773025" y="5952425"/>
            <a:ext cx="10117201" cy="4668632"/>
          </a:xfrm>
          <a:prstGeom prst="rect">
            <a:avLst/>
          </a:prstGeom>
          <a:noFill/>
          <a:ln>
            <a:noFill/>
          </a:ln>
        </p:spPr>
      </p:pic>
      <p:pic>
        <p:nvPicPr>
          <p:cNvPr id="1628" name="Google Shape;1628;p114"/>
          <p:cNvPicPr preferRelativeResize="0"/>
          <p:nvPr/>
        </p:nvPicPr>
        <p:blipFill>
          <a:blip r:embed="rId6">
            <a:alphaModFix/>
          </a:blip>
          <a:stretch>
            <a:fillRect/>
          </a:stretch>
        </p:blipFill>
        <p:spPr>
          <a:xfrm>
            <a:off x="3127325" y="11110125"/>
            <a:ext cx="17630775" cy="2390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pic>
        <p:nvPicPr>
          <p:cNvPr id="1633" name="Google Shape;1633;p11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34" name="Google Shape;1634;p11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35" name="Google Shape;1635;p11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36" name="Google Shape;1636;p11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42" name="Google Shape;1642;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3" name="Google Shape;1643;p116"/>
          <p:cNvSpPr txBox="1"/>
          <p:nvPr>
            <p:ph idx="3" type="body"/>
          </p:nvPr>
        </p:nvSpPr>
        <p:spPr>
          <a:xfrm>
            <a:off x="717350" y="1729200"/>
            <a:ext cx="22942800" cy="11376000"/>
          </a:xfrm>
          <a:prstGeom prst="rect">
            <a:avLst/>
          </a:prstGeom>
        </p:spPr>
        <p:txBody>
          <a:bodyPr anchorCtr="0" anchor="t" bIns="2437975" lIns="1219000" spcFirstLastPara="1" rIns="1219000" wrap="square" tIns="0">
            <a:noAutofit/>
          </a:bodyPr>
          <a:lstStyle/>
          <a:p>
            <a:pPr indent="-444500" lvl="0" marL="914400" rtl="0" algn="l">
              <a:lnSpc>
                <a:spcPct val="115000"/>
              </a:lnSpc>
              <a:spcBef>
                <a:spcPts val="0"/>
              </a:spcBef>
              <a:spcAft>
                <a:spcPts val="0"/>
              </a:spcAft>
              <a:buClr>
                <a:schemeClr val="dk1"/>
              </a:buClr>
              <a:buSzPts val="3400"/>
              <a:buChar char="●"/>
            </a:pPr>
            <a:r>
              <a:rPr lang="en-US" sz="3400">
                <a:solidFill>
                  <a:schemeClr val="dk1"/>
                </a:solidFill>
              </a:rPr>
              <a:t>What were your overall findings from the attack that took place?</a:t>
            </a:r>
            <a:endParaRPr sz="3400">
              <a:solidFill>
                <a:schemeClr val="dk1"/>
              </a:solidFill>
            </a:endParaRPr>
          </a:p>
          <a:p>
            <a:pPr indent="0" lvl="0" marL="0" rtl="0" algn="l">
              <a:lnSpc>
                <a:spcPct val="115000"/>
              </a:lnSpc>
              <a:spcBef>
                <a:spcPts val="1000"/>
              </a:spcBef>
              <a:spcAft>
                <a:spcPts val="0"/>
              </a:spcAft>
              <a:buNone/>
            </a:pPr>
            <a:r>
              <a:t/>
            </a:r>
            <a:endParaRPr sz="2700">
              <a:solidFill>
                <a:schemeClr val="dk1"/>
              </a:solidFill>
            </a:endParaRPr>
          </a:p>
          <a:p>
            <a:pPr indent="0" lvl="0" marL="914400" rtl="0" algn="l">
              <a:lnSpc>
                <a:spcPct val="115000"/>
              </a:lnSpc>
              <a:spcBef>
                <a:spcPts val="1000"/>
              </a:spcBef>
              <a:spcAft>
                <a:spcPts val="0"/>
              </a:spcAft>
              <a:buNone/>
            </a:pPr>
            <a:r>
              <a:rPr lang="en-US" sz="3100">
                <a:solidFill>
                  <a:schemeClr val="dk1"/>
                </a:solidFill>
              </a:rPr>
              <a:t>The attack analysis revealed a surge in high-severity events, with 782 additional incidents. Windows logs showed a rise in successful logins, hinting at unauthorized access, especially with 273 successful logins by user_j between 11 AM and 12 PM. Indicators of a brute-force attack included spikes in "user account locked out" and "password reset attempts." Apache logs showed increased HTTP POST requests and errors, while traffic from Kyiv, Ukraine, spiked, exceeding alert thresholds. Web monitoring found a sharp rise in GET and POST requests, particularly targeting /VSI_account_logon.php, suggesting a potential PHP injection attack. Further investigation into PHP vulnerabilities is required.</a:t>
            </a:r>
            <a:endParaRPr sz="3100">
              <a:solidFill>
                <a:schemeClr val="dk1"/>
              </a:solidFill>
            </a:endParaRPr>
          </a:p>
          <a:p>
            <a:pPr indent="0" lvl="0" marL="0" rtl="0" algn="l">
              <a:lnSpc>
                <a:spcPct val="115000"/>
              </a:lnSpc>
              <a:spcBef>
                <a:spcPts val="1000"/>
              </a:spcBef>
              <a:spcAft>
                <a:spcPts val="0"/>
              </a:spcAft>
              <a:buNone/>
            </a:pPr>
            <a:r>
              <a:t/>
            </a:r>
            <a:endParaRPr sz="2700">
              <a:solidFill>
                <a:schemeClr val="dk1"/>
              </a:solidFill>
            </a:endParaRPr>
          </a:p>
          <a:p>
            <a:pPr indent="-444500" lvl="0" marL="914400" rtl="0" algn="l">
              <a:lnSpc>
                <a:spcPct val="115000"/>
              </a:lnSpc>
              <a:spcBef>
                <a:spcPts val="1000"/>
              </a:spcBef>
              <a:spcAft>
                <a:spcPts val="0"/>
              </a:spcAft>
              <a:buClr>
                <a:schemeClr val="dk1"/>
              </a:buClr>
              <a:buSzPts val="3400"/>
              <a:buChar char="●"/>
            </a:pPr>
            <a:r>
              <a:rPr lang="en-US" sz="3400">
                <a:solidFill>
                  <a:schemeClr val="dk1"/>
                </a:solidFill>
              </a:rPr>
              <a:t>To protect VSI from future attacks, what future mitigations would you recommend?</a:t>
            </a:r>
            <a:endParaRPr sz="3400">
              <a:solidFill>
                <a:schemeClr val="dk1"/>
              </a:solidFill>
            </a:endParaRPr>
          </a:p>
          <a:p>
            <a:pPr indent="0" lvl="0" marL="914400" rtl="0" algn="l">
              <a:lnSpc>
                <a:spcPct val="115000"/>
              </a:lnSpc>
              <a:spcBef>
                <a:spcPts val="1000"/>
              </a:spcBef>
              <a:spcAft>
                <a:spcPts val="0"/>
              </a:spcAft>
              <a:buNone/>
            </a:pPr>
            <a:r>
              <a:t/>
            </a:r>
            <a:endParaRPr sz="2700">
              <a:solidFill>
                <a:schemeClr val="dk1"/>
              </a:solidFill>
            </a:endParaRPr>
          </a:p>
          <a:p>
            <a:pPr indent="0" lvl="0" marL="914400" rtl="0" algn="l">
              <a:lnSpc>
                <a:spcPct val="115000"/>
              </a:lnSpc>
              <a:spcBef>
                <a:spcPts val="1000"/>
              </a:spcBef>
              <a:spcAft>
                <a:spcPts val="1000"/>
              </a:spcAft>
              <a:buNone/>
            </a:pPr>
            <a:r>
              <a:rPr lang="en-US" sz="3100">
                <a:solidFill>
                  <a:schemeClr val="dk1"/>
                </a:solidFill>
              </a:rPr>
              <a:t>To protect VSI from future attacks, I recommend implementing multi-factor authentication, enforcing strong password policies, and using account lockout mechanisms. Enhancing log and alert monitoring, fine-tuning SIEM thresholds, and setting up real-time alerts for unusual events are also essential. Web application security should be improved with Web Application Firewalls, input validation to prevent PHP injections, and rate limiting on login endpoints. Restricting access from high-risk regions and using IP whitelisting will help mitigate unauthorized access. Additionally, deploying intrusion detection systems, patching vulnerabilities, and establishing an incident response plan will further strengthen security.</a:t>
            </a:r>
            <a:endParaRPr sz="3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1000"/>
              </a:spcAft>
              <a:buClr>
                <a:schemeClr val="dk1"/>
              </a:buClr>
              <a:buSzPts val="4400"/>
              <a:buChar char="●"/>
            </a:pPr>
            <a:r>
              <a:rPr lang="en-US" sz="4400">
                <a:solidFill>
                  <a:schemeClr val="dk1"/>
                </a:solidFill>
              </a:rPr>
              <a:t>In this project scenario, we will be analyzing the Windows logs, Windows attack logs, Apache logs, and Apache attack logs and will be creating reports for suspicious activities that we analyzed by using the fields located in each log file to determine what we deem suspicious. Afterwards we will create alerts for each field (severity field, http method field, etc) to review after we load the attack file then we will determine baselines and thresholds for our alerts that we create. We will then create dashboards to create visualizations of our fields and analyze to check for suspicious activity for the regular and attack files. </a:t>
            </a:r>
            <a:endParaRPr sz="4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Website Monitoring</a:t>
            </a:r>
            <a:endParaRPr>
              <a:solidFill>
                <a:schemeClr val="lt1"/>
              </a:solidFill>
            </a:endParaRPr>
          </a:p>
          <a:p>
            <a:pPr indent="0" lvl="0" marL="0" rtl="0" algn="ctr">
              <a:spcBef>
                <a:spcPts val="0"/>
              </a:spcBef>
              <a:spcAft>
                <a:spcPts val="0"/>
              </a:spcAft>
              <a:buClr>
                <a:schemeClr val="dk1"/>
              </a:buClr>
              <a:buSzPts val="1100"/>
              <a:buFont typeface="Arial"/>
              <a:buNone/>
            </a:pPr>
            <a:r>
              <a:t/>
            </a:r>
            <a:endParaRPr>
              <a:solidFill>
                <a:schemeClr val="lt1"/>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Website Monitoring</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66650" y="7228200"/>
            <a:ext cx="24244200" cy="572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t>Features (from splunkbase website)</a:t>
            </a:r>
            <a:endParaRPr b="1" sz="3600"/>
          </a:p>
          <a:p>
            <a:pPr indent="-457200" lvl="0" marL="457200" rtl="0" algn="l">
              <a:spcBef>
                <a:spcPts val="0"/>
              </a:spcBef>
              <a:spcAft>
                <a:spcPts val="0"/>
              </a:spcAft>
              <a:buSzPts val="3600"/>
              <a:buChar char="●"/>
            </a:pPr>
            <a:r>
              <a:rPr lang="en-US" sz="3600"/>
              <a:t>Uptime Calculation: the Status History dashboard provides information about past failures and calculates the website's uptime percentage</a:t>
            </a:r>
            <a:endParaRPr sz="3600"/>
          </a:p>
          <a:p>
            <a:pPr indent="0" lvl="0" marL="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Status Monitoring Dashboard: provides the response time for your monitored websites and provides a historical analysis of the site's responsiveness</a:t>
            </a:r>
            <a:endParaRPr sz="3600"/>
          </a:p>
          <a:p>
            <a:pPr indent="0" lvl="0" marL="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Email Outage Alerting: get an emailed alert when your website is down (responds too slowly or is returning an error)</a:t>
            </a:r>
            <a:endParaRPr sz="3600"/>
          </a:p>
          <a:p>
            <a:pPr indent="0" lvl="0" marL="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Change History Dashboard: provides information regarding when the monitored pages change</a:t>
            </a:r>
            <a:endParaRPr sz="3600"/>
          </a:p>
        </p:txBody>
      </p:sp>
      <p:sp>
        <p:nvSpPr>
          <p:cNvPr id="1361" name="Google Shape;1361;p88"/>
          <p:cNvSpPr txBox="1"/>
          <p:nvPr/>
        </p:nvSpPr>
        <p:spPr>
          <a:xfrm>
            <a:off x="-32775" y="2329850"/>
            <a:ext cx="24443100" cy="48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t>Summary</a:t>
            </a:r>
            <a:endParaRPr b="1" sz="3600"/>
          </a:p>
          <a:p>
            <a:pPr indent="0" lvl="0" marL="0" rtl="0" algn="l">
              <a:lnSpc>
                <a:spcPct val="150000"/>
              </a:lnSpc>
              <a:spcBef>
                <a:spcPts val="0"/>
              </a:spcBef>
              <a:spcAft>
                <a:spcPts val="0"/>
              </a:spcAft>
              <a:buNone/>
            </a:pPr>
            <a:r>
              <a:rPr lang="en-US" sz="3600"/>
              <a:t>The Website Monitoring Add-On App for splunk allows splunk users the capability of website </a:t>
            </a:r>
            <a:r>
              <a:rPr lang="en-US" sz="3600"/>
              <a:t>monitoring to detect downtime and performance problems of the websites being looked at. The websites can be looked at by creating inputs of the websites, which can be done in as easy as 5 minutes. From there you can begin utilizing the different monitoring features as listed below and many more.</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solidFill>
                <a:schemeClr val="dk1"/>
              </a:solidFill>
            </a:endParaRPr>
          </a:p>
        </p:txBody>
      </p:sp>
      <p:sp>
        <p:nvSpPr>
          <p:cNvPr id="1367" name="Google Shape;1367;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8" name="Google Shape;1368;p89"/>
          <p:cNvSpPr txBox="1"/>
          <p:nvPr/>
        </p:nvSpPr>
        <p:spPr>
          <a:xfrm>
            <a:off x="1867350" y="2333050"/>
            <a:ext cx="176349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After </a:t>
            </a:r>
            <a:r>
              <a:rPr lang="en-US" sz="3900"/>
              <a:t>finding</a:t>
            </a:r>
            <a:r>
              <a:rPr lang="en-US" sz="3900"/>
              <a:t> the top ten </a:t>
            </a:r>
            <a:r>
              <a:rPr lang="en-US" sz="3900"/>
              <a:t>reference</a:t>
            </a:r>
            <a:r>
              <a:rPr lang="en-US" sz="3900"/>
              <a:t> domains using the Apache logs, we could use the website </a:t>
            </a:r>
            <a:r>
              <a:rPr lang="en-US" sz="3900"/>
              <a:t>monitoring</a:t>
            </a:r>
            <a:r>
              <a:rPr lang="en-US" sz="3900"/>
              <a:t> add-on app to create inputs of those domains that were used the most and </a:t>
            </a:r>
            <a:r>
              <a:rPr lang="en-US" sz="3900"/>
              <a:t>monitor</a:t>
            </a:r>
            <a:r>
              <a:rPr lang="en-US" sz="3900"/>
              <a:t> them, utilizing the different dashboards that are featured in the app. We could look at the Response time, connectivity failures to the </a:t>
            </a:r>
            <a:r>
              <a:rPr lang="en-US" sz="3900"/>
              <a:t>domains</a:t>
            </a:r>
            <a:r>
              <a:rPr lang="en-US" sz="3900"/>
              <a:t>, and availability of the domains.</a:t>
            </a:r>
            <a:endParaRPr sz="3900"/>
          </a:p>
        </p:txBody>
      </p:sp>
      <p:pic>
        <p:nvPicPr>
          <p:cNvPr id="1369" name="Google Shape;1369;p89"/>
          <p:cNvPicPr preferRelativeResize="0"/>
          <p:nvPr/>
        </p:nvPicPr>
        <p:blipFill>
          <a:blip r:embed="rId3">
            <a:alphaModFix/>
          </a:blip>
          <a:stretch>
            <a:fillRect/>
          </a:stretch>
        </p:blipFill>
        <p:spPr>
          <a:xfrm>
            <a:off x="2626300" y="6429200"/>
            <a:ext cx="18059400" cy="5762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solidFill>
                <a:schemeClr val="dk1"/>
              </a:solidFill>
            </a:endParaRPr>
          </a:p>
        </p:txBody>
      </p:sp>
      <p:sp>
        <p:nvSpPr>
          <p:cNvPr id="1375" name="Google Shape;1375;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6" name="Google Shape;1376;p90"/>
          <p:cNvSpPr txBox="1"/>
          <p:nvPr/>
        </p:nvSpPr>
        <p:spPr>
          <a:xfrm>
            <a:off x="1572025" y="11317275"/>
            <a:ext cx="16440300" cy="14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Another example, looking at the </a:t>
            </a:r>
            <a:r>
              <a:rPr lang="en-US" sz="3000"/>
              <a:t>severity</a:t>
            </a:r>
            <a:r>
              <a:rPr lang="en-US" sz="3000"/>
              <a:t> from the logs overtime, the count of each </a:t>
            </a:r>
            <a:r>
              <a:rPr lang="en-US" sz="3000"/>
              <a:t>severity</a:t>
            </a:r>
            <a:r>
              <a:rPr lang="en-US" sz="3000"/>
              <a:t> in the logs, and the list of severity and the description that went along with that severity</a:t>
            </a:r>
            <a:endParaRPr sz="3000"/>
          </a:p>
        </p:txBody>
      </p:sp>
      <p:pic>
        <p:nvPicPr>
          <p:cNvPr id="1377" name="Google Shape;1377;p90"/>
          <p:cNvPicPr preferRelativeResize="0"/>
          <p:nvPr/>
        </p:nvPicPr>
        <p:blipFill>
          <a:blip r:embed="rId3">
            <a:alphaModFix/>
          </a:blip>
          <a:stretch>
            <a:fillRect/>
          </a:stretch>
        </p:blipFill>
        <p:spPr>
          <a:xfrm>
            <a:off x="1520825" y="2546325"/>
            <a:ext cx="21858901" cy="7956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4" name="Google Shape;1384;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5" name="Google Shape;1385;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6" name="Google Shape;1386;p91"/>
          <p:cNvSpPr txBox="1"/>
          <p:nvPr>
            <p:ph idx="3" type="subTitle"/>
          </p:nvPr>
        </p:nvSpPr>
        <p:spPr>
          <a:xfrm>
            <a:off x="429259" y="5695450"/>
            <a:ext cx="11459400" cy="6785700"/>
          </a:xfrm>
          <a:prstGeom prst="rect">
            <a:avLst/>
          </a:prstGeom>
        </p:spPr>
        <p:txBody>
          <a:bodyPr anchorCtr="0" anchor="t" bIns="0" lIns="1219000" spcFirstLastPara="1" rIns="1219000" wrap="square" tIns="0">
            <a:noAutofit/>
          </a:bodyPr>
          <a:lstStyle/>
          <a:p>
            <a:pPr indent="457200" lvl="0" marL="0" rtl="0" algn="l">
              <a:spcBef>
                <a:spcPts val="0"/>
              </a:spcBef>
              <a:spcAft>
                <a:spcPts val="0"/>
              </a:spcAft>
              <a:buNone/>
            </a:pPr>
            <a:r>
              <a:rPr lang="en-US" sz="2900"/>
              <a:t>The Windows event log analysis revealed security-related activities, including admin logins, privileged service calls, and user account changes, indicating active management or potential security concerns. Failed logins and account lockouts suggest unauthorized access attempts, while domain policy modifications and permission changes point to system security adjustments. Additionally, process termination and log clearing may indicate attempts to cover tracks, warranting further investigation into potential threats involving privileged access and log tampering</a:t>
            </a:r>
            <a:endParaRPr sz="2900"/>
          </a:p>
        </p:txBody>
      </p:sp>
      <p:sp>
        <p:nvSpPr>
          <p:cNvPr id="1387" name="Google Shape;1387;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8" name="Google Shape;1388;p91"/>
          <p:cNvSpPr txBox="1"/>
          <p:nvPr>
            <p:ph idx="5" type="subTitle"/>
          </p:nvPr>
        </p:nvSpPr>
        <p:spPr>
          <a:xfrm>
            <a:off x="12578365" y="5593525"/>
            <a:ext cx="11459400" cy="6785700"/>
          </a:xfrm>
          <a:prstGeom prst="rect">
            <a:avLst/>
          </a:prstGeom>
        </p:spPr>
        <p:txBody>
          <a:bodyPr anchorCtr="0" anchor="t" bIns="0" lIns="1219000" spcFirstLastPara="1" rIns="1219000" wrap="square" tIns="0">
            <a:noAutofit/>
          </a:bodyPr>
          <a:lstStyle/>
          <a:p>
            <a:pPr indent="457200" lvl="0" marL="0" rtl="0" algn="l">
              <a:spcBef>
                <a:spcPts val="0"/>
              </a:spcBef>
              <a:spcAft>
                <a:spcPts val="0"/>
              </a:spcAft>
              <a:buClr>
                <a:schemeClr val="dk1"/>
              </a:buClr>
              <a:buSzPts val="1100"/>
              <a:buFont typeface="Arial"/>
              <a:buNone/>
            </a:pPr>
            <a:r>
              <a:rPr lang="en-US" sz="2900">
                <a:solidFill>
                  <a:schemeClr val="dk1"/>
                </a:solidFill>
              </a:rPr>
              <a:t>The Apache log captures HTTP request details from the VSI web server, including user agents (e.g., Mozilla Firefox, Googlebot), client IP addresses (e.g., 66.249.73.135), and </a:t>
            </a:r>
            <a:r>
              <a:rPr lang="en-US" sz="2900">
                <a:solidFill>
                  <a:schemeClr val="dk1"/>
                </a:solidFill>
              </a:rPr>
              <a:t>referrer</a:t>
            </a:r>
            <a:r>
              <a:rPr lang="en-US" sz="2900">
                <a:solidFill>
                  <a:schemeClr val="dk1"/>
                </a:solidFill>
              </a:rPr>
              <a:t> domains (e.g., google.com, stackoverflow.com). It logs various HTTP methods (GET, POST, etc.) and response status codes, such as 200 (OK), 404 (Not Found), and 500 (Internal Server Error). This log provides insights into traffic sources, client interactions, and potential server issues.</a:t>
            </a:r>
            <a:endParaRPr sz="2900"/>
          </a:p>
        </p:txBody>
      </p:sp>
      <p:sp>
        <p:nvSpPr>
          <p:cNvPr id="1389" name="Google Shape;1389;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90" name="Google Shape;1390;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1" name="Google Shape;1391;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